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73" r:id="rId7"/>
    <p:sldId id="261" r:id="rId8"/>
    <p:sldId id="274" r:id="rId9"/>
    <p:sldId id="262" r:id="rId10"/>
    <p:sldId id="272" r:id="rId11"/>
    <p:sldId id="263" r:id="rId12"/>
    <p:sldId id="270" r:id="rId13"/>
    <p:sldId id="264" r:id="rId14"/>
    <p:sldId id="275" r:id="rId15"/>
    <p:sldId id="265" r:id="rId16"/>
    <p:sldId id="276" r:id="rId17"/>
    <p:sldId id="266" r:id="rId18"/>
    <p:sldId id="277" r:id="rId19"/>
    <p:sldId id="268" r:id="rId20"/>
    <p:sldId id="278" r:id="rId21"/>
    <p:sldId id="269" r:id="rId22"/>
    <p:sldId id="271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08" y="-1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278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FD404BF3-9CEC-4454-8731-2D130B8B76F5}" type="datetimeFigureOut">
              <a:rPr lang="en-US" smtClean="0"/>
              <a:t>4/15/2009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88857324-2061-47AA-A2C3-F5F764E1E72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04BF3-9CEC-4454-8731-2D130B8B76F5}" type="datetimeFigureOut">
              <a:rPr lang="en-US" smtClean="0"/>
              <a:t>4/15/2009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57324-2061-47AA-A2C3-F5F764E1E72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04BF3-9CEC-4454-8731-2D130B8B76F5}" type="datetimeFigureOut">
              <a:rPr lang="en-US" smtClean="0"/>
              <a:t>4/15/2009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57324-2061-47AA-A2C3-F5F764E1E72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FD404BF3-9CEC-4454-8731-2D130B8B76F5}" type="datetimeFigureOut">
              <a:rPr lang="en-US" smtClean="0"/>
              <a:t>4/15/2009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57324-2061-47AA-A2C3-F5F764E1E72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FD404BF3-9CEC-4454-8731-2D130B8B76F5}" type="datetimeFigureOut">
              <a:rPr lang="en-US" smtClean="0"/>
              <a:t>4/15/2009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88857324-2061-47AA-A2C3-F5F764E1E72E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FD404BF3-9CEC-4454-8731-2D130B8B76F5}" type="datetimeFigureOut">
              <a:rPr lang="en-US" smtClean="0"/>
              <a:t>4/15/2009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88857324-2061-47AA-A2C3-F5F764E1E72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FD404BF3-9CEC-4454-8731-2D130B8B76F5}" type="datetimeFigureOut">
              <a:rPr lang="en-US" smtClean="0"/>
              <a:t>4/15/2009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88857324-2061-47AA-A2C3-F5F764E1E72E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04BF3-9CEC-4454-8731-2D130B8B76F5}" type="datetimeFigureOut">
              <a:rPr lang="en-US" smtClean="0"/>
              <a:t>4/15/2009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57324-2061-47AA-A2C3-F5F764E1E72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FD404BF3-9CEC-4454-8731-2D130B8B76F5}" type="datetimeFigureOut">
              <a:rPr lang="en-US" smtClean="0"/>
              <a:t>4/15/2009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88857324-2061-47AA-A2C3-F5F764E1E72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FD404BF3-9CEC-4454-8731-2D130B8B76F5}" type="datetimeFigureOut">
              <a:rPr lang="en-US" smtClean="0"/>
              <a:t>4/15/2009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88857324-2061-47AA-A2C3-F5F764E1E72E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FD404BF3-9CEC-4454-8731-2D130B8B76F5}" type="datetimeFigureOut">
              <a:rPr lang="en-US" smtClean="0"/>
              <a:t>4/15/2009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88857324-2061-47AA-A2C3-F5F764E1E72E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FD404BF3-9CEC-4454-8731-2D130B8B76F5}" type="datetimeFigureOut">
              <a:rPr lang="en-US" smtClean="0"/>
              <a:t>4/15/2009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88857324-2061-47AA-A2C3-F5F764E1E72E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adventuresinenergy.org/Oil-and-Natural-Gas-in-Your-Life/index.html" TargetMode="Externa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Users\Jason\Desktop\Fossil_Fuels.asf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Please Do Now  4/16/09</a:t>
            </a:r>
            <a:endParaRPr lang="en-US" dirty="0"/>
          </a:p>
        </p:txBody>
      </p:sp>
      <p:pic>
        <p:nvPicPr>
          <p:cNvPr id="7" name="Content Placeholder 6" descr="free_gasoline_prices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685800" y="1905000"/>
            <a:ext cx="3652992" cy="3752056"/>
          </a:xfrm>
        </p:spPr>
      </p:pic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Take the worksheet </a:t>
            </a:r>
            <a:r>
              <a:rPr lang="en-US" sz="3200" dirty="0" smtClean="0">
                <a:solidFill>
                  <a:schemeClr val="accent6"/>
                </a:solidFill>
              </a:rPr>
              <a:t>“Petro Products: Find Them All!”</a:t>
            </a:r>
            <a:r>
              <a:rPr lang="en-US" sz="3200" dirty="0" smtClean="0"/>
              <a:t> from the box near the door and complete it.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09800" y="1981200"/>
            <a:ext cx="4782838" cy="3046988"/>
          </a:xfrm>
          <a:prstGeom prst="rect">
            <a:avLst/>
          </a:prstGeom>
          <a:ln w="57150"/>
          <a:effectLst>
            <a:glow rad="139700">
              <a:schemeClr val="accent5">
                <a:satMod val="175000"/>
                <a:alpha val="40000"/>
              </a:schemeClr>
            </a:glow>
            <a:outerShdw blurRad="63500" dist="25400" dir="14700000" algn="t" rotWithShape="0">
              <a:srgbClr val="000000">
                <a:alpha val="50000"/>
              </a:srgb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9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Natural</a:t>
            </a:r>
          </a:p>
          <a:p>
            <a:pPr algn="ctr"/>
            <a:r>
              <a:rPr lang="en-US" sz="9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Gas</a:t>
            </a:r>
            <a:endParaRPr lang="en-US" sz="96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20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0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2" dur="2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 animBg="1"/>
      <p:bldP spid="2" grpId="1" build="allAtOnce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latin typeface="Broadway BT" pitchFamily="82" charset="0"/>
              </a:rPr>
              <a:t>Coal, Oil, or Natural Gas???</a:t>
            </a:r>
            <a:endParaRPr lang="en-US" sz="4000" dirty="0">
              <a:latin typeface="Broadway BT" pitchFamily="82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Generates 50% of the electricity in the United States</a:t>
            </a:r>
            <a:endParaRPr lang="en-US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09800" y="1981200"/>
            <a:ext cx="4782838" cy="1569660"/>
          </a:xfrm>
          <a:prstGeom prst="rect">
            <a:avLst/>
          </a:prstGeom>
          <a:ln w="57150"/>
          <a:effectLst>
            <a:glow rad="139700">
              <a:schemeClr val="accent5">
                <a:satMod val="175000"/>
                <a:alpha val="40000"/>
              </a:schemeClr>
            </a:glow>
            <a:outerShdw blurRad="63500" dist="25400" dir="14700000" algn="t" rotWithShape="0">
              <a:srgbClr val="000000">
                <a:alpha val="50000"/>
              </a:srgb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9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Coal</a:t>
            </a:r>
            <a:endParaRPr lang="en-US" sz="96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14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5" presetID="8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20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8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 animBg="1"/>
      <p:bldP spid="2" grpId="1" build="allAtOnce"/>
      <p:bldP spid="2" grpId="2" build="allAtOnce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latin typeface="Broadway BT" pitchFamily="82" charset="0"/>
              </a:rPr>
              <a:t>Coal, Oil, or Natural Gas???</a:t>
            </a:r>
            <a:endParaRPr lang="en-US" sz="4000" dirty="0">
              <a:latin typeface="Broadway BT" pitchFamily="82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Needs little refining after being mined</a:t>
            </a:r>
            <a:endParaRPr lang="en-US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09800" y="1981200"/>
            <a:ext cx="4782838" cy="3046988"/>
          </a:xfrm>
          <a:prstGeom prst="rect">
            <a:avLst/>
          </a:prstGeom>
          <a:ln w="57150"/>
          <a:effectLst>
            <a:glow rad="139700">
              <a:schemeClr val="accent5">
                <a:satMod val="175000"/>
                <a:alpha val="40000"/>
              </a:schemeClr>
            </a:glow>
            <a:outerShdw blurRad="63500" dist="25400" dir="14700000" algn="t" rotWithShape="0">
              <a:srgbClr val="000000">
                <a:alpha val="50000"/>
              </a:srgb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9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Natural</a:t>
            </a:r>
          </a:p>
          <a:p>
            <a:pPr algn="ctr"/>
            <a:r>
              <a:rPr lang="en-US" sz="9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Gas</a:t>
            </a:r>
            <a:endParaRPr lang="en-US" sz="96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20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0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2" dur="2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 animBg="1"/>
      <p:bldP spid="2" grpId="1" build="allAtOnce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latin typeface="Broadway BT" pitchFamily="82" charset="0"/>
              </a:rPr>
              <a:t>Coal, Oil, or Natural Gas???</a:t>
            </a:r>
            <a:endParaRPr lang="en-US" sz="4000" dirty="0">
              <a:latin typeface="Broadway BT" pitchFamily="82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Methane (CH4)</a:t>
            </a:r>
            <a:endParaRPr lang="en-US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09800" y="1981200"/>
            <a:ext cx="4782838" cy="3046988"/>
          </a:xfrm>
          <a:prstGeom prst="rect">
            <a:avLst/>
          </a:prstGeom>
          <a:ln w="57150"/>
          <a:effectLst>
            <a:glow rad="139700">
              <a:schemeClr val="accent5">
                <a:satMod val="175000"/>
                <a:alpha val="40000"/>
              </a:schemeClr>
            </a:glow>
            <a:outerShdw blurRad="63500" dist="25400" dir="14700000" algn="t" rotWithShape="0">
              <a:srgbClr val="000000">
                <a:alpha val="50000"/>
              </a:srgb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9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Natural</a:t>
            </a:r>
          </a:p>
          <a:p>
            <a:pPr algn="ctr"/>
            <a:r>
              <a:rPr lang="en-US" sz="9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Gas</a:t>
            </a:r>
            <a:endParaRPr lang="en-US" sz="96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20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0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2" dur="2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 animBg="1"/>
      <p:bldP spid="2" grpId="1" build="allAtOnce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latin typeface="Broadway BT" pitchFamily="82" charset="0"/>
              </a:rPr>
              <a:t>Coal, Oil, or Natural Gas???</a:t>
            </a:r>
            <a:endParaRPr lang="en-US" sz="4000" dirty="0">
              <a:latin typeface="Broadway BT" pitchFamily="82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Formed from the remains of plants in swamps millions of years ago</a:t>
            </a:r>
            <a:endParaRPr lang="en-US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09800" y="1981200"/>
            <a:ext cx="4782838" cy="1569660"/>
          </a:xfrm>
          <a:prstGeom prst="rect">
            <a:avLst/>
          </a:prstGeom>
          <a:ln w="57150"/>
          <a:effectLst>
            <a:glow rad="139700">
              <a:schemeClr val="accent5">
                <a:satMod val="175000"/>
                <a:alpha val="40000"/>
              </a:schemeClr>
            </a:glow>
            <a:outerShdw blurRad="63500" dist="25400" dir="14700000" algn="t" rotWithShape="0">
              <a:srgbClr val="000000">
                <a:alpha val="50000"/>
              </a:srgb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9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Coal</a:t>
            </a:r>
            <a:endParaRPr lang="en-US" sz="96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14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5" presetID="8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20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8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 animBg="1"/>
      <p:bldP spid="2" grpId="1" build="allAtOnce"/>
      <p:bldP spid="2" grpId="2" build="allAtOnce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latin typeface="Broadway BT" pitchFamily="82" charset="0"/>
              </a:rPr>
              <a:t>Coal, Oil, or Natural Gas???</a:t>
            </a:r>
            <a:endParaRPr lang="en-US" sz="4000" dirty="0">
              <a:latin typeface="Broadway BT" pitchFamily="82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Generates 18% of the electricity in the United States</a:t>
            </a:r>
            <a:endParaRPr lang="en-US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Petro Products: Find Them All!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578358" indent="-514350">
              <a:buFont typeface="+mj-lt"/>
              <a:buAutoNum type="arabicPeriod"/>
            </a:pPr>
            <a:r>
              <a:rPr lang="en-US" dirty="0" smtClean="0"/>
              <a:t>Toothpaste</a:t>
            </a:r>
          </a:p>
          <a:p>
            <a:pPr marL="578358" indent="-514350">
              <a:buFont typeface="+mj-lt"/>
              <a:buAutoNum type="arabicPeriod"/>
            </a:pPr>
            <a:r>
              <a:rPr lang="en-US" dirty="0" smtClean="0"/>
              <a:t>Deodorant</a:t>
            </a:r>
          </a:p>
          <a:p>
            <a:pPr marL="578358" indent="-514350">
              <a:buFont typeface="+mj-lt"/>
              <a:buAutoNum type="arabicPeriod"/>
            </a:pPr>
            <a:r>
              <a:rPr lang="en-US" dirty="0" smtClean="0"/>
              <a:t>Aspirin</a:t>
            </a:r>
          </a:p>
          <a:p>
            <a:pPr marL="578358" indent="-514350">
              <a:buFont typeface="+mj-lt"/>
              <a:buAutoNum type="arabicPeriod"/>
            </a:pPr>
            <a:r>
              <a:rPr lang="en-US" dirty="0" smtClean="0"/>
              <a:t>Perfume</a:t>
            </a:r>
          </a:p>
          <a:p>
            <a:pPr marL="578358" indent="-514350">
              <a:buFont typeface="+mj-lt"/>
              <a:buAutoNum type="arabicPeriod"/>
            </a:pPr>
            <a:r>
              <a:rPr lang="en-US" dirty="0" smtClean="0"/>
              <a:t>Film</a:t>
            </a:r>
          </a:p>
          <a:p>
            <a:pPr marL="578358" indent="-514350">
              <a:buFont typeface="+mj-lt"/>
              <a:buAutoNum type="arabicPeriod"/>
            </a:pPr>
            <a:r>
              <a:rPr lang="en-US" dirty="0" smtClean="0"/>
              <a:t>Football</a:t>
            </a:r>
          </a:p>
          <a:p>
            <a:pPr marL="578358" indent="-514350">
              <a:buFont typeface="+mj-lt"/>
              <a:buAutoNum type="arabicPeriod"/>
            </a:pPr>
            <a:r>
              <a:rPr lang="en-US" dirty="0" smtClean="0"/>
              <a:t>Glue</a:t>
            </a:r>
          </a:p>
          <a:p>
            <a:pPr marL="578358" indent="-514350">
              <a:buFont typeface="+mj-lt"/>
              <a:buAutoNum type="arabicPeriod"/>
            </a:pPr>
            <a:r>
              <a:rPr lang="en-US" dirty="0" smtClean="0"/>
              <a:t>Lipstick</a:t>
            </a:r>
          </a:p>
          <a:p>
            <a:pPr marL="578358" indent="-514350">
              <a:buFont typeface="+mj-lt"/>
              <a:buAutoNum type="arabicPeriod"/>
            </a:pPr>
            <a:r>
              <a:rPr lang="en-US" dirty="0" smtClean="0"/>
              <a:t>shampoo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578358" indent="-514350">
              <a:buFont typeface="+mj-lt"/>
              <a:buAutoNum type="arabicPeriod" startAt="10"/>
            </a:pPr>
            <a:r>
              <a:rPr lang="en-US" dirty="0" smtClean="0"/>
              <a:t>Pillow</a:t>
            </a:r>
          </a:p>
          <a:p>
            <a:pPr marL="578358" indent="-514350">
              <a:buFont typeface="+mj-lt"/>
              <a:buAutoNum type="arabicPeriod" startAt="10"/>
            </a:pPr>
            <a:r>
              <a:rPr lang="en-US" dirty="0" smtClean="0"/>
              <a:t>Telephone</a:t>
            </a:r>
          </a:p>
          <a:p>
            <a:pPr marL="578358" indent="-514350">
              <a:buFont typeface="+mj-lt"/>
              <a:buAutoNum type="arabicPeriod" startAt="10"/>
            </a:pPr>
            <a:endParaRPr lang="en-US" dirty="0" smtClean="0"/>
          </a:p>
          <a:p>
            <a:pPr marL="578358" indent="-514350">
              <a:buNone/>
            </a:pPr>
            <a:r>
              <a:rPr lang="en-US" dirty="0" smtClean="0"/>
              <a:t>Challenge:</a:t>
            </a:r>
          </a:p>
          <a:p>
            <a:pPr marL="578358" indent="-514350"/>
            <a:r>
              <a:rPr lang="en-US" dirty="0" smtClean="0"/>
              <a:t>Bug spray</a:t>
            </a:r>
          </a:p>
          <a:p>
            <a:pPr marL="578358" indent="-514350"/>
            <a:r>
              <a:rPr lang="en-US" dirty="0" smtClean="0"/>
              <a:t>Rubber cement</a:t>
            </a:r>
          </a:p>
          <a:p>
            <a:pPr marL="578358" indent="-514350"/>
            <a:r>
              <a:rPr lang="en-US" dirty="0" smtClean="0"/>
              <a:t>Ballpoint pen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2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7" dur="5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uiExpand="1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09800" y="1981200"/>
            <a:ext cx="4782838" cy="3046988"/>
          </a:xfrm>
          <a:prstGeom prst="rect">
            <a:avLst/>
          </a:prstGeom>
          <a:ln w="57150"/>
          <a:effectLst>
            <a:glow rad="139700">
              <a:schemeClr val="accent5">
                <a:satMod val="175000"/>
                <a:alpha val="40000"/>
              </a:schemeClr>
            </a:glow>
            <a:outerShdw blurRad="63500" dist="25400" dir="14700000" algn="t" rotWithShape="0">
              <a:srgbClr val="000000">
                <a:alpha val="50000"/>
              </a:srgb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9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Natural</a:t>
            </a:r>
          </a:p>
          <a:p>
            <a:pPr algn="ctr"/>
            <a:r>
              <a:rPr lang="en-US" sz="9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Gas</a:t>
            </a:r>
            <a:endParaRPr lang="en-US" sz="96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20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0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2" dur="2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 animBg="1"/>
      <p:bldP spid="2" grpId="1" build="allAtOnce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latin typeface="Broadway BT" pitchFamily="82" charset="0"/>
              </a:rPr>
              <a:t>Coal, Oil, or Natural Gas???</a:t>
            </a:r>
            <a:endParaRPr lang="en-US" sz="4000" dirty="0">
              <a:latin typeface="Broadway BT" pitchFamily="82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Release pollutants when burned</a:t>
            </a:r>
            <a:endParaRPr lang="en-US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4800" y="5029200"/>
            <a:ext cx="4782838" cy="1569660"/>
          </a:xfrm>
          <a:prstGeom prst="rect">
            <a:avLst/>
          </a:prstGeom>
          <a:ln w="57150"/>
          <a:effectLst>
            <a:glow rad="139700">
              <a:schemeClr val="accent5">
                <a:satMod val="175000"/>
                <a:alpha val="40000"/>
              </a:schemeClr>
            </a:glow>
            <a:outerShdw blurRad="63500" dist="25400" dir="14700000" algn="t" rotWithShape="0">
              <a:srgbClr val="000000">
                <a:alpha val="50000"/>
              </a:srgb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9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Oil</a:t>
            </a:r>
            <a:endParaRPr lang="en-US" sz="96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752600" y="228600"/>
            <a:ext cx="4782838" cy="3046988"/>
          </a:xfrm>
          <a:prstGeom prst="rect">
            <a:avLst/>
          </a:prstGeom>
          <a:ln w="57150"/>
          <a:effectLst>
            <a:glow rad="139700">
              <a:schemeClr val="accent5">
                <a:satMod val="175000"/>
                <a:alpha val="40000"/>
              </a:schemeClr>
            </a:glow>
            <a:outerShdw blurRad="63500" dist="25400" dir="14700000" algn="t" rotWithShape="0">
              <a:srgbClr val="000000">
                <a:alpha val="50000"/>
              </a:srgb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9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Natural</a:t>
            </a:r>
          </a:p>
          <a:p>
            <a:pPr algn="ctr"/>
            <a:r>
              <a:rPr lang="en-US" sz="9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Gas</a:t>
            </a:r>
            <a:endParaRPr lang="en-US" sz="96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361162" y="3352800"/>
            <a:ext cx="4782838" cy="1569660"/>
          </a:xfrm>
          <a:prstGeom prst="rect">
            <a:avLst/>
          </a:prstGeom>
          <a:ln w="57150"/>
          <a:effectLst>
            <a:glow rad="139700">
              <a:schemeClr val="accent5">
                <a:satMod val="175000"/>
                <a:alpha val="40000"/>
              </a:schemeClr>
            </a:glow>
            <a:outerShdw blurRad="63500" dist="25400" dir="14700000" algn="t" rotWithShape="0">
              <a:srgbClr val="000000">
                <a:alpha val="50000"/>
              </a:srgb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9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Coal</a:t>
            </a:r>
            <a:endParaRPr lang="en-US" sz="96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20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0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1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3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44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45" presetID="8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6" dur="20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7" presetID="8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8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 animBg="1"/>
      <p:bldP spid="2" grpId="1" build="allAtOnce" animBg="1"/>
      <p:bldP spid="3" grpId="0" build="allAtOnce" animBg="1"/>
      <p:bldP spid="3" grpId="1" build="allAtOnce" animBg="1"/>
      <p:bldP spid="4" grpId="0" build="allAtOnce" animBg="1"/>
      <p:bldP spid="4" grpId="1" build="allAtOnce"/>
      <p:bldP spid="4" grpId="2" build="allAtOnce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752600" y="1524000"/>
            <a:ext cx="5934637" cy="175432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hlinkClick r:id="rId2"/>
              </a:rPr>
              <a:t>Oil &amp; Natural Gas</a:t>
            </a:r>
          </a:p>
          <a:p>
            <a:pPr algn="ctr"/>
            <a:r>
              <a:rPr lang="en-US" sz="54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hlinkClick r:id="rId2"/>
              </a:rPr>
              <a:t>In Your Life</a:t>
            </a:r>
            <a:endParaRPr lang="en-US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Fossil_Fuels.asf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685800" y="381000"/>
            <a:ext cx="8001000" cy="60007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latin typeface="Broadway BT" pitchFamily="82" charset="0"/>
              </a:rPr>
              <a:t>Coal, Oil, or Natural Gas???</a:t>
            </a:r>
            <a:endParaRPr lang="en-US" sz="4000" dirty="0">
              <a:latin typeface="Broadway BT" pitchFamily="82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Most of the world’s fossil fuel reserves</a:t>
            </a:r>
            <a:endParaRPr lang="en-US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09800" y="1981200"/>
            <a:ext cx="4782838" cy="1569660"/>
          </a:xfrm>
          <a:prstGeom prst="rect">
            <a:avLst/>
          </a:prstGeom>
          <a:ln w="57150"/>
          <a:effectLst>
            <a:glow rad="139700">
              <a:schemeClr val="accent5">
                <a:satMod val="175000"/>
                <a:alpha val="40000"/>
              </a:schemeClr>
            </a:glow>
            <a:outerShdw blurRad="63500" dist="25400" dir="14700000" algn="t" rotWithShape="0">
              <a:srgbClr val="000000">
                <a:alpha val="50000"/>
              </a:srgb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9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Coal</a:t>
            </a:r>
            <a:endParaRPr lang="en-US" sz="96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14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5" presetID="8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20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8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 animBg="1"/>
      <p:bldP spid="2" grpId="1" build="allAtOnce"/>
      <p:bldP spid="2" grpId="2" build="allAtOnce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latin typeface="Broadway BT" pitchFamily="82" charset="0"/>
              </a:rPr>
              <a:t>Coal, Oil, or Natural Gas???</a:t>
            </a:r>
            <a:endParaRPr lang="en-US" sz="4000" dirty="0">
              <a:latin typeface="Broadway BT" pitchFamily="82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Also known as petroleum</a:t>
            </a:r>
            <a:endParaRPr lang="en-US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09800" y="1981200"/>
            <a:ext cx="4782838" cy="1569660"/>
          </a:xfrm>
          <a:prstGeom prst="rect">
            <a:avLst/>
          </a:prstGeom>
          <a:ln w="57150"/>
          <a:effectLst>
            <a:glow rad="139700">
              <a:schemeClr val="accent5">
                <a:satMod val="175000"/>
                <a:alpha val="40000"/>
              </a:schemeClr>
            </a:glow>
            <a:outerShdw blurRad="63500" dist="25400" dir="14700000" algn="t" rotWithShape="0">
              <a:srgbClr val="000000">
                <a:alpha val="50000"/>
              </a:srgb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9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Oil</a:t>
            </a:r>
            <a:endParaRPr lang="en-US" sz="96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20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 animBg="1"/>
      <p:bldP spid="2" grpId="1" build="allAtOnce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latin typeface="Broadway BT" pitchFamily="82" charset="0"/>
              </a:rPr>
              <a:t>Coal, Oil, or Natural Gas???</a:t>
            </a:r>
            <a:endParaRPr lang="en-US" sz="4000" dirty="0">
              <a:latin typeface="Broadway BT" pitchFamily="82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Produces fewer pollutants than other fossil fuels</a:t>
            </a:r>
            <a:endParaRPr lang="en-US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41</TotalTime>
  <Words>210</Words>
  <Application>Microsoft Office PowerPoint</Application>
  <PresentationFormat>On-screen Show (4:3)</PresentationFormat>
  <Paragraphs>55</Paragraphs>
  <Slides>22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Verve</vt:lpstr>
      <vt:lpstr>Please Do Now  4/16/09</vt:lpstr>
      <vt:lpstr>Petro Products: Find Them All!</vt:lpstr>
      <vt:lpstr>Slide 3</vt:lpstr>
      <vt:lpstr>Slide 4</vt:lpstr>
      <vt:lpstr>Coal, Oil, or Natural Gas???</vt:lpstr>
      <vt:lpstr>Slide 6</vt:lpstr>
      <vt:lpstr>Coal, Oil, or Natural Gas???</vt:lpstr>
      <vt:lpstr>Slide 8</vt:lpstr>
      <vt:lpstr>Coal, Oil, or Natural Gas???</vt:lpstr>
      <vt:lpstr>Slide 10</vt:lpstr>
      <vt:lpstr>Coal, Oil, or Natural Gas???</vt:lpstr>
      <vt:lpstr>Slide 12</vt:lpstr>
      <vt:lpstr>Coal, Oil, or Natural Gas???</vt:lpstr>
      <vt:lpstr>Slide 14</vt:lpstr>
      <vt:lpstr>Coal, Oil, or Natural Gas???</vt:lpstr>
      <vt:lpstr>Slide 16</vt:lpstr>
      <vt:lpstr>Coal, Oil, or Natural Gas???</vt:lpstr>
      <vt:lpstr>Slide 18</vt:lpstr>
      <vt:lpstr>Coal, Oil, or Natural Gas???</vt:lpstr>
      <vt:lpstr>Slide 20</vt:lpstr>
      <vt:lpstr>Coal, Oil, or Natural Gas???</vt:lpstr>
      <vt:lpstr>Slide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Please Do Now  4/16/09</dc:title>
  <dc:creator>Jason</dc:creator>
  <cp:lastModifiedBy>Jason</cp:lastModifiedBy>
  <cp:revision>6</cp:revision>
  <dcterms:created xsi:type="dcterms:W3CDTF">2009-04-16T00:39:36Z</dcterms:created>
  <dcterms:modified xsi:type="dcterms:W3CDTF">2009-04-16T01:21:33Z</dcterms:modified>
</cp:coreProperties>
</file>